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3"/>
  </p:notesMasterIdLst>
  <p:sldIdLst>
    <p:sldId id="256" r:id="rId2"/>
    <p:sldId id="257" r:id="rId3"/>
    <p:sldId id="262" r:id="rId4"/>
    <p:sldId id="296" r:id="rId5"/>
    <p:sldId id="289" r:id="rId6"/>
    <p:sldId id="291" r:id="rId7"/>
    <p:sldId id="293" r:id="rId8"/>
    <p:sldId id="263" r:id="rId9"/>
    <p:sldId id="290" r:id="rId10"/>
    <p:sldId id="302" r:id="rId11"/>
    <p:sldId id="287" r:id="rId12"/>
    <p:sldId id="288" r:id="rId13"/>
    <p:sldId id="292" r:id="rId14"/>
    <p:sldId id="294" r:id="rId15"/>
    <p:sldId id="295" r:id="rId16"/>
    <p:sldId id="297" r:id="rId17"/>
    <p:sldId id="298" r:id="rId18"/>
    <p:sldId id="299" r:id="rId19"/>
    <p:sldId id="300" r:id="rId20"/>
    <p:sldId id="301" r:id="rId21"/>
    <p:sldId id="286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89" d="100"/>
          <a:sy n="89" d="100"/>
        </p:scale>
        <p:origin x="-126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1A7B9-9A5B-4E7E-966D-DC977FECAD7B}" type="datetimeFigureOut">
              <a:rPr lang="pt-BR" smtClean="0"/>
              <a:t>20/08/2014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7F3748-FBDA-4760-9D58-2A1CC207CDD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5356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 userDrawn="1"/>
        </p:nvSpPr>
        <p:spPr>
          <a:xfrm>
            <a:off x="11404599" y="0"/>
            <a:ext cx="495301" cy="9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650" y="425450"/>
            <a:ext cx="4762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40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33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1404599" y="0"/>
            <a:ext cx="495301" cy="9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423650" y="425450"/>
            <a:ext cx="476250" cy="47625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190500" y="6444734"/>
            <a:ext cx="650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TECNOLOGIA</a:t>
            </a:r>
            <a:r>
              <a:rPr lang="pt-BR" baseline="0" dirty="0" smtClean="0">
                <a:solidFill>
                  <a:schemeClr val="bg1"/>
                </a:solidFill>
              </a:rPr>
              <a:t> WEB II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887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475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>
          <a:xfrm>
            <a:off x="11404599" y="0"/>
            <a:ext cx="495301" cy="9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650" y="425450"/>
            <a:ext cx="476250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734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936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226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382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>
            <a:off x="11404599" y="0"/>
            <a:ext cx="495301" cy="9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650" y="425450"/>
            <a:ext cx="476250" cy="476250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90500" y="6444734"/>
            <a:ext cx="650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TECNOLOGIA</a:t>
            </a:r>
            <a:r>
              <a:rPr lang="pt-BR" baseline="0" dirty="0" smtClean="0">
                <a:solidFill>
                  <a:schemeClr val="bg1"/>
                </a:solidFill>
              </a:rPr>
              <a:t> WEB II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063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284" y="196042"/>
            <a:ext cx="1127520" cy="107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573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598" y="5074920"/>
            <a:ext cx="9584946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25598" y="5907023"/>
            <a:ext cx="9584946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40" y="5237360"/>
            <a:ext cx="1434318" cy="13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852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>
          <a:xfrm>
            <a:off x="11404599" y="0"/>
            <a:ext cx="495301" cy="9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3650" y="425450"/>
            <a:ext cx="476250" cy="476250"/>
          </a:xfrm>
          <a:prstGeom prst="rect">
            <a:avLst/>
          </a:prstGeom>
        </p:spPr>
      </p:pic>
      <p:sp>
        <p:nvSpPr>
          <p:cNvPr id="13" name="TextBox 12"/>
          <p:cNvSpPr txBox="1"/>
          <p:nvPr userDrawn="1"/>
        </p:nvSpPr>
        <p:spPr>
          <a:xfrm>
            <a:off x="190500" y="6444734"/>
            <a:ext cx="650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TECNOLOGIA</a:t>
            </a:r>
            <a:r>
              <a:rPr lang="pt-BR" baseline="0" dirty="0" smtClean="0">
                <a:solidFill>
                  <a:schemeClr val="bg1"/>
                </a:solidFill>
              </a:rPr>
              <a:t> WEB II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44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php.net/manual/pt_BR/language.operators.php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Tecnologia Web II</a:t>
            </a:r>
            <a:endParaRPr lang="pt-B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4790471"/>
            <a:ext cx="10058400" cy="1143000"/>
          </a:xfrm>
        </p:spPr>
        <p:txBody>
          <a:bodyPr>
            <a:normAutofit fontScale="77500" lnSpcReduction="20000"/>
          </a:bodyPr>
          <a:lstStyle/>
          <a:p>
            <a:r>
              <a:rPr lang="pt-BR" dirty="0" smtClean="0"/>
              <a:t>Semana </a:t>
            </a:r>
            <a:r>
              <a:rPr lang="pt-BR" dirty="0" smtClean="0"/>
              <a:t>4 </a:t>
            </a:r>
            <a:r>
              <a:rPr lang="pt-BR" dirty="0" smtClean="0"/>
              <a:t>– OPERADORES E ESTRUTURAS DE CONTROLE</a:t>
            </a:r>
          </a:p>
          <a:p>
            <a:r>
              <a:rPr lang="pt-BR" dirty="0"/>
              <a:t>Aula 1: </a:t>
            </a:r>
            <a:r>
              <a:rPr lang="pt-BR" dirty="0" smtClean="0"/>
              <a:t>OPERADORES ARITIMÉTICOS, LÓGICOS E DE ATRIBUIÇÕES. EXERCÍCIOS </a:t>
            </a:r>
            <a:endParaRPr lang="pt-BR" dirty="0"/>
          </a:p>
          <a:p>
            <a:r>
              <a:rPr lang="pt-BR" dirty="0"/>
              <a:t>Aula 2: </a:t>
            </a:r>
            <a:r>
              <a:rPr lang="pt-BR" dirty="0" smtClean="0"/>
              <a:t>ESTRUTURAS DE CONTROLE CONDICIONAL E DE REPETIÇÃO. </a:t>
            </a:r>
            <a:r>
              <a:rPr lang="pt-BR" dirty="0"/>
              <a:t>Exercícios.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9523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9284" y="298225"/>
            <a:ext cx="70751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OPERADORES </a:t>
            </a:r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DE INCREMENTO E DECREMENTO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376979" y="1032734"/>
            <a:ext cx="944521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355600" algn="l"/>
                <a:tab pos="623888" algn="l"/>
                <a:tab pos="892175" algn="l"/>
              </a:tabLst>
            </a:pPr>
            <a:r>
              <a:rPr lang="pt-BR" sz="1600" dirty="0"/>
              <a:t>&lt;?</a:t>
            </a:r>
            <a:r>
              <a:rPr lang="pt-BR" sz="1600" dirty="0" err="1"/>
              <a:t>php</a:t>
            </a:r>
            <a:r>
              <a:rPr lang="pt-BR" sz="1600" dirty="0"/>
              <a:t/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"&lt;h3&gt;Pós-incremento&lt;/h3&gt;";</a:t>
            </a:r>
            <a:br>
              <a:rPr lang="pt-BR" sz="1600" dirty="0"/>
            </a:br>
            <a:r>
              <a:rPr lang="pt-BR" sz="1600" dirty="0" smtClean="0"/>
              <a:t>	$</a:t>
            </a:r>
            <a:r>
              <a:rPr lang="pt-BR" sz="1600" dirty="0"/>
              <a:t>a = 5;</a:t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"Deve ser 5: " . $a++ . "&lt;</a:t>
            </a:r>
            <a:r>
              <a:rPr lang="pt-BR" sz="1600" dirty="0" err="1"/>
              <a:t>br</a:t>
            </a:r>
            <a:r>
              <a:rPr lang="pt-BR" sz="1600" dirty="0"/>
              <a:t> /&gt;\n";</a:t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"Deve ser 6: " . $a . "&lt;</a:t>
            </a:r>
            <a:r>
              <a:rPr lang="pt-BR" sz="1600" dirty="0" err="1"/>
              <a:t>br</a:t>
            </a:r>
            <a:r>
              <a:rPr lang="pt-BR" sz="1600" dirty="0"/>
              <a:t> /&gt;\n";</a:t>
            </a:r>
            <a:br>
              <a:rPr lang="pt-BR" sz="1600" dirty="0"/>
            </a:br>
            <a:r>
              <a:rPr lang="pt-BR" sz="1600" dirty="0"/>
              <a:t/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"&lt;h3&gt;</a:t>
            </a:r>
            <a:r>
              <a:rPr lang="pt-BR" sz="1600" dirty="0" err="1"/>
              <a:t>Pré</a:t>
            </a:r>
            <a:r>
              <a:rPr lang="pt-BR" sz="1600" dirty="0"/>
              <a:t>-incremento&lt;/h3&gt;";</a:t>
            </a:r>
            <a:br>
              <a:rPr lang="pt-BR" sz="1600" dirty="0"/>
            </a:br>
            <a:r>
              <a:rPr lang="pt-BR" sz="1600" dirty="0" smtClean="0"/>
              <a:t>	$</a:t>
            </a:r>
            <a:r>
              <a:rPr lang="pt-BR" sz="1600" dirty="0"/>
              <a:t>a = 5;</a:t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"Deve ser 6: " . ++$a . "&lt;</a:t>
            </a:r>
            <a:r>
              <a:rPr lang="pt-BR" sz="1600" dirty="0" err="1"/>
              <a:t>br</a:t>
            </a:r>
            <a:r>
              <a:rPr lang="pt-BR" sz="1600" dirty="0"/>
              <a:t> /&gt;\n";</a:t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"Deve ser 6: " . $a . "&lt;</a:t>
            </a:r>
            <a:r>
              <a:rPr lang="pt-BR" sz="1600" dirty="0" err="1"/>
              <a:t>br</a:t>
            </a:r>
            <a:r>
              <a:rPr lang="pt-BR" sz="1600" dirty="0"/>
              <a:t> /&gt;\n";</a:t>
            </a:r>
            <a:br>
              <a:rPr lang="pt-BR" sz="1600" dirty="0"/>
            </a:br>
            <a:r>
              <a:rPr lang="pt-BR" sz="1600" dirty="0"/>
              <a:t/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"&lt;h3&gt;Pós-decremento&lt;/h3&gt;";</a:t>
            </a:r>
            <a:br>
              <a:rPr lang="pt-BR" sz="1600" dirty="0"/>
            </a:br>
            <a:r>
              <a:rPr lang="pt-BR" sz="1600" dirty="0" smtClean="0"/>
              <a:t>	$</a:t>
            </a:r>
            <a:r>
              <a:rPr lang="pt-BR" sz="1600" dirty="0"/>
              <a:t>a = 5;</a:t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"Deve ser 5: " . $a-- . "&lt;</a:t>
            </a:r>
            <a:r>
              <a:rPr lang="pt-BR" sz="1600" dirty="0" err="1"/>
              <a:t>br</a:t>
            </a:r>
            <a:r>
              <a:rPr lang="pt-BR" sz="1600" dirty="0"/>
              <a:t> /&gt;\n";</a:t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"Deve ser 4: " . $a . "&lt;</a:t>
            </a:r>
            <a:r>
              <a:rPr lang="pt-BR" sz="1600" dirty="0" err="1"/>
              <a:t>br</a:t>
            </a:r>
            <a:r>
              <a:rPr lang="pt-BR" sz="1600" dirty="0"/>
              <a:t> /&gt;\n";</a:t>
            </a:r>
            <a:br>
              <a:rPr lang="pt-BR" sz="1600" dirty="0"/>
            </a:br>
            <a:r>
              <a:rPr lang="pt-BR" sz="1600" dirty="0"/>
              <a:t/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"&lt;h3&gt;</a:t>
            </a:r>
            <a:r>
              <a:rPr lang="pt-BR" sz="1600" dirty="0" err="1"/>
              <a:t>Pré</a:t>
            </a:r>
            <a:r>
              <a:rPr lang="pt-BR" sz="1600" dirty="0"/>
              <a:t>-decremento&lt;/h3&gt;";</a:t>
            </a:r>
            <a:br>
              <a:rPr lang="pt-BR" sz="1600" dirty="0"/>
            </a:br>
            <a:r>
              <a:rPr lang="pt-BR" sz="1600" dirty="0" smtClean="0"/>
              <a:t>	$</a:t>
            </a:r>
            <a:r>
              <a:rPr lang="pt-BR" sz="1600" dirty="0"/>
              <a:t>a = 5;</a:t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"Deve ser 4: " . --$a . "&lt;</a:t>
            </a:r>
            <a:r>
              <a:rPr lang="pt-BR" sz="1600" dirty="0" err="1"/>
              <a:t>br</a:t>
            </a:r>
            <a:r>
              <a:rPr lang="pt-BR" sz="1600" dirty="0"/>
              <a:t> /&gt;\n";</a:t>
            </a:r>
            <a:br>
              <a:rPr lang="pt-BR" sz="1600" dirty="0"/>
            </a:br>
            <a:r>
              <a:rPr lang="pt-BR" sz="1600" dirty="0" smtClean="0"/>
              <a:t>	</a:t>
            </a:r>
            <a:r>
              <a:rPr lang="pt-BR" sz="1600" dirty="0" err="1" smtClean="0"/>
              <a:t>echo</a:t>
            </a:r>
            <a:r>
              <a:rPr lang="pt-BR" sz="1600" dirty="0"/>
              <a:t> "Deve ser 4: " . $a . "&lt;</a:t>
            </a:r>
            <a:r>
              <a:rPr lang="pt-BR" sz="1600" dirty="0" err="1"/>
              <a:t>br</a:t>
            </a:r>
            <a:r>
              <a:rPr lang="pt-BR" sz="1600" dirty="0"/>
              <a:t> /&gt;\n";</a:t>
            </a:r>
            <a:br>
              <a:rPr lang="pt-BR" sz="1600" dirty="0"/>
            </a:br>
            <a:r>
              <a:rPr lang="pt-BR" sz="1600" dirty="0"/>
              <a:t>?&gt;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210856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4"/>
          <p:cNvSpPr/>
          <p:nvPr/>
        </p:nvSpPr>
        <p:spPr>
          <a:xfrm>
            <a:off x="459284" y="242242"/>
            <a:ext cx="48075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OPERADORES DE COMPARAÇÃO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graphicFrame>
        <p:nvGraphicFramePr>
          <p:cNvPr id="5" name="Tabe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2521247"/>
              </p:ext>
            </p:extLst>
          </p:nvPr>
        </p:nvGraphicFramePr>
        <p:xfrm>
          <a:off x="1399590" y="821445"/>
          <a:ext cx="9498565" cy="5411432"/>
        </p:xfrm>
        <a:graphic>
          <a:graphicData uri="http://schemas.openxmlformats.org/drawingml/2006/table">
            <a:tbl>
              <a:tblPr/>
              <a:tblGrid>
                <a:gridCol w="1978091"/>
                <a:gridCol w="2537927"/>
                <a:gridCol w="4982547"/>
              </a:tblGrid>
              <a:tr h="249843">
                <a:tc>
                  <a:txBody>
                    <a:bodyPr/>
                    <a:lstStyle/>
                    <a:p>
                      <a:pPr algn="l"/>
                      <a:r>
                        <a:rPr lang="pt-BR" sz="2000" b="1" dirty="0" smtClean="0">
                          <a:effectLst/>
                        </a:rPr>
                        <a:t>Exemplo</a:t>
                      </a:r>
                      <a:endParaRPr lang="pt-BR" sz="2000" b="1" dirty="0">
                        <a:effectLst/>
                      </a:endParaRPr>
                    </a:p>
                  </a:txBody>
                  <a:tcPr marL="47326" marR="47326" marT="23663" marB="23663"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b="1" dirty="0">
                          <a:effectLst/>
                        </a:rPr>
                        <a:t>Nome</a:t>
                      </a:r>
                    </a:p>
                  </a:txBody>
                  <a:tcPr marL="47326" marR="47326" marT="23663" marB="23663"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b="1" dirty="0">
                          <a:effectLst/>
                        </a:rPr>
                        <a:t>Resultado</a:t>
                      </a:r>
                    </a:p>
                  </a:txBody>
                  <a:tcPr marL="47326" marR="47326" marT="23663" marB="23663"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</a:tr>
              <a:tr h="437224"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$a == $b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Igual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Verdadeiro (</a:t>
                      </a:r>
                      <a:r>
                        <a:rPr lang="pt-BR" sz="2000" b="1" i="0">
                          <a:effectLst/>
                        </a:rPr>
                        <a:t>TRUE</a:t>
                      </a:r>
                      <a:r>
                        <a:rPr lang="pt-BR" sz="2000">
                          <a:effectLst/>
                        </a:rPr>
                        <a:t>) se $a é igual a $b.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11987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=== $b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Idêntico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Verdadeiro (</a:t>
                      </a:r>
                      <a:r>
                        <a:rPr lang="pt-BR" sz="2000" b="1" i="0">
                          <a:effectLst/>
                        </a:rPr>
                        <a:t>TRUE</a:t>
                      </a:r>
                      <a:r>
                        <a:rPr lang="pt-BR" sz="2000">
                          <a:effectLst/>
                        </a:rPr>
                        <a:t>) se $a é igual a $b, e eles são do mesmo tipo (introduzido no PHP4).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437224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!= $b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Diferente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Verdadeiro se $a não é igual a $b.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37224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&lt;&gt; $b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Diferente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 smtClean="0">
                          <a:effectLst/>
                        </a:rPr>
                        <a:t>Verdadeiro </a:t>
                      </a:r>
                      <a:r>
                        <a:rPr lang="pt-BR" sz="2000" dirty="0">
                          <a:effectLst/>
                        </a:rPr>
                        <a:t>se $a não é igual a $b.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811987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!== $b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Não idêntico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Verdadeiro de $a não é igual a $b, ou eles não são do mesmo tipo (introduzido no PHP4).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24606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&lt; $b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Menor que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Verdadeiro se $a é estritamente menor que $b.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624606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&gt; $b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Maior que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Verdadeiro se $a é estritamente maior que $b.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37224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&lt;= $b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Menor ou igual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Verdadeiro se $a é menor ou igual a $b.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437224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&gt;= $b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Maior ou igual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Verdadeiro se $a é maior ou igual a $b.</a:t>
                      </a:r>
                    </a:p>
                  </a:txBody>
                  <a:tcPr marL="47326" marR="47326" marT="23663" marB="23663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137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459284" y="298225"/>
            <a:ext cx="3507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OPERADORES LÓGICOS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graphicFrame>
        <p:nvGraphicFramePr>
          <p:cNvPr id="4" name="Tabe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818909"/>
              </p:ext>
            </p:extLst>
          </p:nvPr>
        </p:nvGraphicFramePr>
        <p:xfrm>
          <a:off x="1660850" y="1063691"/>
          <a:ext cx="8957387" cy="4976076"/>
        </p:xfrm>
        <a:graphic>
          <a:graphicData uri="http://schemas.openxmlformats.org/drawingml/2006/table">
            <a:tbl>
              <a:tblPr/>
              <a:tblGrid>
                <a:gridCol w="2509871"/>
                <a:gridCol w="2509871"/>
                <a:gridCol w="3937645"/>
              </a:tblGrid>
              <a:tr h="349476">
                <a:tc>
                  <a:txBody>
                    <a:bodyPr/>
                    <a:lstStyle/>
                    <a:p>
                      <a:pPr algn="l"/>
                      <a:r>
                        <a:rPr lang="pt-BR" sz="2000" b="1" dirty="0">
                          <a:effectLst/>
                        </a:rPr>
                        <a:t>Exemplo</a:t>
                      </a:r>
                    </a:p>
                  </a:txBody>
                  <a:tcPr marL="73140" marR="73140" marT="36570" marB="36570"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b="1">
                          <a:effectLst/>
                        </a:rPr>
                        <a:t>Nome</a:t>
                      </a:r>
                    </a:p>
                  </a:txBody>
                  <a:tcPr marL="73140" marR="73140" marT="36570" marB="36570"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b="1" dirty="0">
                          <a:effectLst/>
                        </a:rPr>
                        <a:t>Resultado</a:t>
                      </a:r>
                    </a:p>
                  </a:txBody>
                  <a:tcPr marL="73140" marR="73140" marT="36570" marB="36570"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</a:tr>
              <a:tr h="873691"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$a </a:t>
                      </a:r>
                      <a:r>
                        <a:rPr lang="pt-BR" sz="2000" dirty="0" err="1">
                          <a:effectLst/>
                        </a:rPr>
                        <a:t>and</a:t>
                      </a:r>
                      <a:r>
                        <a:rPr lang="pt-BR" sz="2000" dirty="0">
                          <a:effectLst/>
                        </a:rPr>
                        <a:t> $b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E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Verdadeiro (</a:t>
                      </a:r>
                      <a:r>
                        <a:rPr lang="pt-BR" sz="2000" b="1" i="0">
                          <a:effectLst/>
                        </a:rPr>
                        <a:t>TRUE</a:t>
                      </a:r>
                      <a:r>
                        <a:rPr lang="pt-BR" sz="2000">
                          <a:effectLst/>
                        </a:rPr>
                        <a:t>) se tanto $a quanto $b são verdadeiros.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11583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or $b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OU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Verdadeiro se $a ou $b são verdadeiros.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873691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xor $b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XOR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Verdadeiro se $a ou $b são verdadeiros, mas não ambos.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11583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! $a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NÃO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Verdadeiro se $a não é verdadeiro.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873691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&amp;&amp; $b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E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Verdadeiro se tanto $a quanto $b são verdadeiros.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11583"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$a || $b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>
                          <a:effectLst/>
                        </a:rPr>
                        <a:t>OU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000" dirty="0">
                          <a:effectLst/>
                        </a:rPr>
                        <a:t>Verdadeiro se $a ou $b são verdadeiros.</a:t>
                      </a:r>
                    </a:p>
                  </a:txBody>
                  <a:tcPr marL="73140" marR="73140" marT="36570" marB="36570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0128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459284" y="298225"/>
            <a:ext cx="3507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OPERADORES LÓGICOS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082351" y="1288325"/>
            <a:ext cx="1011438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$x = 10;</a:t>
            </a:r>
          </a:p>
          <a:p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$y = 5;</a:t>
            </a:r>
          </a:p>
          <a:p>
            <a:endParaRPr lang="pt-BR" altLang="pt-BR" dirty="0">
              <a:solidFill>
                <a:srgbClr val="0033CC"/>
              </a:solidFill>
              <a:latin typeface="Courier New" pitchFamily="49" charset="0"/>
            </a:endParaRPr>
          </a:p>
          <a:p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if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(($x &gt; 10) </a:t>
            </a:r>
            <a:r>
              <a:rPr lang="pt-BR" altLang="pt-BR" b="1" dirty="0" err="1">
                <a:solidFill>
                  <a:srgbClr val="0033CC"/>
                </a:solidFill>
                <a:latin typeface="Courier New" pitchFamily="49" charset="0"/>
              </a:rPr>
              <a:t>and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( $y &lt; 5))</a:t>
            </a:r>
          </a:p>
          <a:p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 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echo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"verdadeiro&lt;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br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&gt;";</a:t>
            </a:r>
          </a:p>
          <a:p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else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echo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"falso&lt;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br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&gt;";</a:t>
            </a:r>
          </a:p>
          <a:p>
            <a:endParaRPr lang="pt-BR" altLang="pt-BR" dirty="0">
              <a:solidFill>
                <a:srgbClr val="0033CC"/>
              </a:solidFill>
              <a:latin typeface="Courier New" pitchFamily="49" charset="0"/>
            </a:endParaRPr>
          </a:p>
          <a:p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if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(($x == 10) </a:t>
            </a:r>
            <a:r>
              <a:rPr lang="pt-BR" altLang="pt-BR" b="1" dirty="0" err="1">
                <a:solidFill>
                  <a:srgbClr val="0033CC"/>
                </a:solidFill>
                <a:latin typeface="Courier New" pitchFamily="49" charset="0"/>
              </a:rPr>
              <a:t>or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( $y &lt; 5))</a:t>
            </a:r>
          </a:p>
          <a:p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 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echo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"verdadeiro&lt;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br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&gt;";</a:t>
            </a:r>
          </a:p>
          <a:p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else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echo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"falso&lt;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br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&gt;";</a:t>
            </a:r>
          </a:p>
          <a:p>
            <a:endParaRPr lang="pt-BR" altLang="pt-BR" dirty="0">
              <a:solidFill>
                <a:srgbClr val="0033CC"/>
              </a:solidFill>
              <a:latin typeface="Courier New" pitchFamily="49" charset="0"/>
            </a:endParaRPr>
          </a:p>
          <a:p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if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(</a:t>
            </a:r>
            <a:r>
              <a:rPr lang="pt-BR" altLang="pt-BR" b="1" dirty="0">
                <a:solidFill>
                  <a:srgbClr val="0033CC"/>
                </a:solidFill>
                <a:latin typeface="Courier New" pitchFamily="49" charset="0"/>
              </a:rPr>
              <a:t>!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(($x &gt; 10) 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and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( $y &lt; 5)))</a:t>
            </a:r>
          </a:p>
          <a:p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 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echo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"verdadeiro&lt;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br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&gt;";</a:t>
            </a:r>
          </a:p>
          <a:p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else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echo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"falso&lt;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br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&gt;";</a:t>
            </a:r>
          </a:p>
          <a:p>
            <a:endParaRPr lang="pt-BR" altLang="pt-BR" dirty="0">
              <a:solidFill>
                <a:srgbClr val="0033CC"/>
              </a:solidFill>
              <a:latin typeface="Courier New" pitchFamily="49" charset="0"/>
            </a:endParaRPr>
          </a:p>
          <a:p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if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(($x == 10) </a:t>
            </a:r>
            <a:r>
              <a:rPr lang="pt-BR" altLang="pt-BR" b="1" dirty="0" err="1">
                <a:solidFill>
                  <a:srgbClr val="0033CC"/>
                </a:solidFill>
                <a:latin typeface="Courier New" pitchFamily="49" charset="0"/>
              </a:rPr>
              <a:t>xor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( $y == 5))</a:t>
            </a:r>
          </a:p>
          <a:p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 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echo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"verdadeiro&lt;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br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&gt;";</a:t>
            </a:r>
          </a:p>
          <a:p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else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echo</a:t>
            </a:r>
            <a:r>
              <a:rPr lang="pt-BR" altLang="pt-BR" dirty="0">
                <a:solidFill>
                  <a:srgbClr val="0033CC"/>
                </a:solidFill>
                <a:latin typeface="Courier New" pitchFamily="49" charset="0"/>
              </a:rPr>
              <a:t> "falso&lt;</a:t>
            </a:r>
            <a:r>
              <a:rPr lang="pt-BR" altLang="pt-BR" dirty="0" err="1">
                <a:solidFill>
                  <a:srgbClr val="0033CC"/>
                </a:solidFill>
                <a:latin typeface="Courier New" pitchFamily="49" charset="0"/>
              </a:rPr>
              <a:t>br</a:t>
            </a:r>
            <a:r>
              <a:rPr lang="pt-BR" altLang="pt-BR" dirty="0" smtClean="0">
                <a:solidFill>
                  <a:srgbClr val="0033CC"/>
                </a:solidFill>
                <a:latin typeface="Courier New" pitchFamily="49" charset="0"/>
              </a:rPr>
              <a:t>&gt;";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95739" y="795534"/>
            <a:ext cx="548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Exemplos: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263234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459284" y="298225"/>
            <a:ext cx="1585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Exercícios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111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1" b="5951"/>
          <a:stretch>
            <a:fillRect/>
          </a:stretch>
        </p:blipFill>
        <p:spPr>
          <a:xfrm>
            <a:off x="1836249" y="1018320"/>
            <a:ext cx="8583612" cy="5113337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765908" y="406398"/>
            <a:ext cx="7971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pt-BR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PHP – O bicho está nervoso!!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50978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765908" y="406398"/>
            <a:ext cx="7971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ESTRUTURAS DE CONTROLE CONDICIONAL</a:t>
            </a:r>
            <a:endParaRPr lang="pt-BR" alt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328250" y="1222865"/>
            <a:ext cx="7056437" cy="661988"/>
          </a:xfrm>
          <a:prstGeom prst="rect">
            <a:avLst/>
          </a:prstGeom>
          <a:noFill/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sz="2400" dirty="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IF ... ELSEIF ... ELSE</a:t>
            </a: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1371112" y="1876915"/>
            <a:ext cx="6985000" cy="4257675"/>
          </a:xfrm>
          <a:prstGeom prst="rect">
            <a:avLst/>
          </a:prstGeom>
          <a:solidFill>
            <a:srgbClr val="CCFFCC"/>
          </a:solidFill>
          <a:ln w="9525">
            <a:solidFill>
              <a:srgbClr val="DDDDDD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pt-BR" altLang="pt-BR" sz="1600" b="1">
                <a:solidFill>
                  <a:srgbClr val="0033CC"/>
                </a:solidFill>
                <a:latin typeface="Courier New" panose="02070309020205020404" pitchFamily="49" charset="0"/>
              </a:rPr>
              <a:t>if</a:t>
            </a:r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($Media &gt;= 7){</a:t>
            </a:r>
          </a:p>
          <a:p>
            <a:pPr eaLnBrk="1" hangingPunct="1"/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 $resultado = "Aprovado";</a:t>
            </a:r>
          </a:p>
          <a:p>
            <a:pPr eaLnBrk="1" hangingPunct="1"/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}</a:t>
            </a:r>
          </a:p>
          <a:p>
            <a:pPr eaLnBrk="1" hangingPunct="1"/>
            <a:r>
              <a:rPr lang="pt-BR" altLang="pt-BR" sz="1600" b="1">
                <a:solidFill>
                  <a:srgbClr val="0033CC"/>
                </a:solidFill>
                <a:latin typeface="Courier New" panose="02070309020205020404" pitchFamily="49" charset="0"/>
              </a:rPr>
              <a:t>else</a:t>
            </a:r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 $resultado = "Reprovado";</a:t>
            </a:r>
          </a:p>
          <a:p>
            <a:pPr eaLnBrk="1" hangingPunct="1"/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}</a:t>
            </a:r>
          </a:p>
          <a:p>
            <a:pPr eaLnBrk="1" hangingPunct="1"/>
            <a:endParaRPr lang="pt-BR" altLang="pt-BR" sz="1600">
              <a:solidFill>
                <a:srgbClr val="0033CC"/>
              </a:solidFill>
              <a:latin typeface="Courier New" panose="02070309020205020404" pitchFamily="49" charset="0"/>
            </a:endParaRPr>
          </a:p>
          <a:p>
            <a:pPr eaLnBrk="1" hangingPunct="1"/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echo $resultado,"&lt;br&gt;";</a:t>
            </a:r>
          </a:p>
          <a:p>
            <a:pPr eaLnBrk="1" hangingPunct="1"/>
            <a:endParaRPr lang="pt-BR" altLang="pt-BR" sz="1600">
              <a:solidFill>
                <a:srgbClr val="0033CC"/>
              </a:solidFill>
              <a:latin typeface="Courier New" panose="02070309020205020404" pitchFamily="49" charset="0"/>
            </a:endParaRPr>
          </a:p>
          <a:p>
            <a:pPr eaLnBrk="1" hangingPunct="1"/>
            <a:r>
              <a:rPr lang="pt-BR" altLang="pt-BR" sz="1600" b="1">
                <a:solidFill>
                  <a:srgbClr val="0033CC"/>
                </a:solidFill>
                <a:latin typeface="Courier New" panose="02070309020205020404" pitchFamily="49" charset="0"/>
              </a:rPr>
              <a:t>if</a:t>
            </a:r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($Media &gt;= 9.0)</a:t>
            </a:r>
          </a:p>
          <a:p>
            <a:pPr eaLnBrk="1" hangingPunct="1"/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 $resultado = "Aprovado com distinção";</a:t>
            </a:r>
          </a:p>
          <a:p>
            <a:pPr eaLnBrk="1" hangingPunct="1"/>
            <a:r>
              <a:rPr lang="pt-BR" altLang="pt-BR" sz="1600" b="1">
                <a:solidFill>
                  <a:srgbClr val="0033CC"/>
                </a:solidFill>
                <a:latin typeface="Courier New" panose="02070309020205020404" pitchFamily="49" charset="0"/>
              </a:rPr>
              <a:t>elseif</a:t>
            </a:r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($Media &gt;= 8.0 and $Media &lt; 9.0)</a:t>
            </a:r>
          </a:p>
          <a:p>
            <a:pPr eaLnBrk="1" hangingPunct="1"/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 $resultado = "Aprovado plenamente";</a:t>
            </a:r>
          </a:p>
          <a:p>
            <a:pPr eaLnBrk="1" hangingPunct="1"/>
            <a:r>
              <a:rPr lang="pt-BR" altLang="pt-BR" sz="1600" b="1">
                <a:solidFill>
                  <a:srgbClr val="0033CC"/>
                </a:solidFill>
                <a:latin typeface="Courier New" panose="02070309020205020404" pitchFamily="49" charset="0"/>
              </a:rPr>
              <a:t>elseif</a:t>
            </a:r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($Media &gt;= 7 and $Media &lt; 8.0)</a:t>
            </a:r>
          </a:p>
          <a:p>
            <a:pPr eaLnBrk="1" hangingPunct="1"/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 $resultado = "Aprovado";</a:t>
            </a:r>
          </a:p>
          <a:p>
            <a:pPr eaLnBrk="1" hangingPunct="1"/>
            <a:r>
              <a:rPr lang="pt-BR" altLang="pt-BR" sz="1600" b="1">
                <a:solidFill>
                  <a:srgbClr val="0033CC"/>
                </a:solidFill>
                <a:latin typeface="Courier New" panose="02070309020205020404" pitchFamily="49" charset="0"/>
              </a:rPr>
              <a:t>else</a:t>
            </a:r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</a:t>
            </a:r>
          </a:p>
          <a:p>
            <a:pPr eaLnBrk="1" hangingPunct="1"/>
            <a:r>
              <a:rPr lang="pt-BR" altLang="pt-BR" sz="1600">
                <a:solidFill>
                  <a:srgbClr val="0033CC"/>
                </a:solidFill>
                <a:latin typeface="Courier New" panose="02070309020205020404" pitchFamily="49" charset="0"/>
              </a:rPr>
              <a:t>  $resultado = "Reprovado";</a:t>
            </a:r>
          </a:p>
        </p:txBody>
      </p:sp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8672025" y="1165715"/>
            <a:ext cx="1512887" cy="517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pt-BR" altLang="pt-BR" sz="1800" i="1">
                <a:solidFill>
                  <a:schemeClr val="bg2"/>
                </a:solidFill>
              </a:rPr>
              <a:t>Quando existir mais de um comando dentro de um IF, de um ELSE ou de um ELSEIF, utilizamos a marcação de bloco de código para agrupá-los:</a:t>
            </a:r>
          </a:p>
          <a:p>
            <a:pPr eaLnBrk="1" hangingPunct="1">
              <a:spcBef>
                <a:spcPct val="50000"/>
              </a:spcBef>
            </a:pPr>
            <a:r>
              <a:rPr lang="pt-BR" altLang="pt-BR" sz="1800" b="1">
                <a:solidFill>
                  <a:schemeClr val="bg2"/>
                </a:solidFill>
              </a:rPr>
              <a:t>{</a:t>
            </a:r>
          </a:p>
          <a:p>
            <a:pPr eaLnBrk="1" hangingPunct="1">
              <a:spcBef>
                <a:spcPct val="50000"/>
              </a:spcBef>
            </a:pPr>
            <a:r>
              <a:rPr lang="pt-BR" altLang="pt-BR" sz="1800" i="1">
                <a:solidFill>
                  <a:schemeClr val="bg2"/>
                </a:solidFill>
              </a:rPr>
              <a:t>.... Código</a:t>
            </a:r>
          </a:p>
          <a:p>
            <a:pPr eaLnBrk="1" hangingPunct="1">
              <a:spcBef>
                <a:spcPct val="50000"/>
              </a:spcBef>
            </a:pPr>
            <a:r>
              <a:rPr lang="pt-BR" altLang="pt-BR" sz="1800" b="1">
                <a:solidFill>
                  <a:schemeClr val="bg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10612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765908" y="406398"/>
            <a:ext cx="7971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ESTRUTURAS DE CONTROLE CONDICIONAL</a:t>
            </a:r>
            <a:endParaRPr lang="pt-BR" alt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1593975" y="1254125"/>
            <a:ext cx="7056437" cy="661988"/>
          </a:xfrm>
          <a:prstGeom prst="rect">
            <a:avLst/>
          </a:prstGeom>
          <a:noFill/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sz="2400" dirty="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SWITCH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636837" y="1908175"/>
            <a:ext cx="8616950" cy="3946525"/>
          </a:xfrm>
          <a:prstGeom prst="rect">
            <a:avLst/>
          </a:prstGeom>
          <a:solidFill>
            <a:srgbClr val="CCFFCC"/>
          </a:solidFill>
          <a:ln w="9525">
            <a:solidFill>
              <a:srgbClr val="DDDDDD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pt-BR" altLang="pt-BR" sz="1800" b="1" dirty="0">
                <a:solidFill>
                  <a:srgbClr val="0033CC"/>
                </a:solidFill>
                <a:latin typeface="Courier New" panose="02070309020205020404" pitchFamily="49" charset="0"/>
              </a:rPr>
              <a:t>switch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($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Posicao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){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</a:t>
            </a:r>
            <a:r>
              <a:rPr lang="pt-BR" altLang="pt-BR" sz="1800" b="1" dirty="0">
                <a:solidFill>
                  <a:srgbClr val="0033CC"/>
                </a:solidFill>
                <a:latin typeface="Courier New" panose="02070309020205020404" pitchFamily="49" charset="0"/>
              </a:rPr>
              <a:t>case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1: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   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echo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"Primeiro";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   </a:t>
            </a:r>
            <a:r>
              <a:rPr lang="pt-BR" altLang="pt-BR" sz="1800" b="1" dirty="0">
                <a:solidFill>
                  <a:srgbClr val="0033CC"/>
                </a:solidFill>
                <a:latin typeface="Courier New" panose="02070309020205020404" pitchFamily="49" charset="0"/>
              </a:rPr>
              <a:t>break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</a:t>
            </a:r>
            <a:r>
              <a:rPr lang="pt-BR" altLang="pt-BR" sz="1800" b="1" dirty="0">
                <a:solidFill>
                  <a:srgbClr val="0033CC"/>
                </a:solidFill>
                <a:latin typeface="Courier New" panose="02070309020205020404" pitchFamily="49" charset="0"/>
              </a:rPr>
              <a:t>case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2: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   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echo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"Segundo";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   </a:t>
            </a:r>
            <a:r>
              <a:rPr lang="pt-BR" altLang="pt-BR" sz="1800" b="1" dirty="0">
                <a:solidFill>
                  <a:srgbClr val="0033CC"/>
                </a:solidFill>
                <a:latin typeface="Courier New" panose="02070309020205020404" pitchFamily="49" charset="0"/>
              </a:rPr>
              <a:t>break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</a:t>
            </a:r>
            <a:r>
              <a:rPr lang="pt-BR" altLang="pt-BR" sz="1800" b="1" dirty="0">
                <a:solidFill>
                  <a:srgbClr val="0033CC"/>
                </a:solidFill>
                <a:latin typeface="Courier New" panose="02070309020205020404" pitchFamily="49" charset="0"/>
              </a:rPr>
              <a:t>case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3: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   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echo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"Terceiro";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   </a:t>
            </a:r>
            <a:r>
              <a:rPr lang="pt-BR" altLang="pt-BR" sz="1800" b="1" dirty="0">
                <a:solidFill>
                  <a:srgbClr val="0033CC"/>
                </a:solidFill>
                <a:latin typeface="Courier New" panose="02070309020205020404" pitchFamily="49" charset="0"/>
              </a:rPr>
              <a:t>break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; 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</a:t>
            </a:r>
            <a:r>
              <a:rPr lang="pt-BR" altLang="pt-BR" sz="1800" b="1" dirty="0">
                <a:solidFill>
                  <a:srgbClr val="0033CC"/>
                </a:solidFill>
                <a:latin typeface="Courier New" panose="02070309020205020404" pitchFamily="49" charset="0"/>
              </a:rPr>
              <a:t>default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: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   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echo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"Posição sem classificação";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   </a:t>
            </a:r>
            <a:r>
              <a:rPr lang="pt-BR" altLang="pt-BR" sz="1800" b="1" dirty="0">
                <a:solidFill>
                  <a:srgbClr val="0033CC"/>
                </a:solidFill>
                <a:latin typeface="Courier New" panose="02070309020205020404" pitchFamily="49" charset="0"/>
              </a:rPr>
              <a:t>break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98537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765908" y="406398"/>
            <a:ext cx="7971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ESTRUTURAS DE CONTROLE DE REPETIÇÃO</a:t>
            </a:r>
            <a:endParaRPr lang="pt-BR" alt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468926" y="1254125"/>
            <a:ext cx="7056437" cy="661988"/>
          </a:xfrm>
          <a:prstGeom prst="rect">
            <a:avLst/>
          </a:prstGeom>
          <a:noFill/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sz="2400" dirty="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WHILE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511788" y="1908175"/>
            <a:ext cx="8715375" cy="1474788"/>
          </a:xfrm>
          <a:prstGeom prst="rect">
            <a:avLst/>
          </a:prstGeom>
          <a:solidFill>
            <a:srgbClr val="CCFFCC"/>
          </a:solidFill>
          <a:ln w="9525">
            <a:solidFill>
              <a:srgbClr val="DDDDDD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$contador = 1;</a:t>
            </a:r>
          </a:p>
          <a:p>
            <a:pPr eaLnBrk="1" hangingPunct="1"/>
            <a:r>
              <a:rPr lang="pt-BR" altLang="pt-BR" sz="1800" b="1">
                <a:solidFill>
                  <a:srgbClr val="0033CC"/>
                </a:solidFill>
                <a:latin typeface="Courier New" panose="02070309020205020404" pitchFamily="49" charset="0"/>
              </a:rPr>
              <a:t>while</a:t>
            </a:r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 ( $contador &lt; 10 ){</a:t>
            </a:r>
          </a:p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  echo "Contador: $contador &lt;br&gt;";</a:t>
            </a:r>
          </a:p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  $contador++;</a:t>
            </a:r>
          </a:p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1468926" y="3676650"/>
            <a:ext cx="7056437" cy="66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indent="0" eaLnBrk="1" hangingPunct="1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Clr>
                <a:schemeClr val="bg2"/>
              </a:buClr>
              <a:buSzPct val="70000"/>
            </a:pPr>
            <a:r>
              <a:rPr lang="pt-BR" altLang="pt-BR" dirty="0"/>
              <a:t>DO... WHILE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1511788" y="4330700"/>
            <a:ext cx="8715375" cy="1474788"/>
          </a:xfrm>
          <a:prstGeom prst="rect">
            <a:avLst/>
          </a:prstGeom>
          <a:solidFill>
            <a:srgbClr val="CCFFCC"/>
          </a:solidFill>
          <a:ln w="9525">
            <a:solidFill>
              <a:srgbClr val="DDDDDD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$contador = 0;</a:t>
            </a:r>
          </a:p>
          <a:p>
            <a:pPr eaLnBrk="1" hangingPunct="1"/>
            <a:r>
              <a:rPr lang="pt-BR" altLang="pt-BR" sz="1800" b="1">
                <a:solidFill>
                  <a:srgbClr val="0033CC"/>
                </a:solidFill>
                <a:latin typeface="Courier New" panose="02070309020205020404" pitchFamily="49" charset="0"/>
              </a:rPr>
              <a:t>do</a:t>
            </a:r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 {</a:t>
            </a:r>
          </a:p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  $contador++;</a:t>
            </a:r>
          </a:p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  echo "Contador: $contador &lt;br&gt;";</a:t>
            </a:r>
          </a:p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} </a:t>
            </a:r>
            <a:r>
              <a:rPr lang="pt-BR" altLang="pt-BR" sz="1800" b="1">
                <a:solidFill>
                  <a:srgbClr val="0033CC"/>
                </a:solidFill>
                <a:latin typeface="Courier New" panose="02070309020205020404" pitchFamily="49" charset="0"/>
              </a:rPr>
              <a:t>while</a:t>
            </a:r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 ($contador &lt; 10);</a:t>
            </a:r>
          </a:p>
        </p:txBody>
      </p:sp>
    </p:spTree>
    <p:extLst>
      <p:ext uri="{BB962C8B-B14F-4D97-AF65-F5344CB8AC3E}">
        <p14:creationId xmlns:p14="http://schemas.microsoft.com/office/powerpoint/2010/main" val="2803484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765908" y="406398"/>
            <a:ext cx="7971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alt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ESTRUTURAS DE CONTROLE DE REPETIÇÃO</a:t>
            </a:r>
            <a:endParaRPr lang="pt-BR" alt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1633053" y="1152530"/>
            <a:ext cx="7056437" cy="661988"/>
          </a:xfrm>
          <a:prstGeom prst="rect">
            <a:avLst/>
          </a:prstGeom>
          <a:noFill/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altLang="pt-BR" sz="2400" dirty="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rPr>
              <a:t>FOR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675915" y="1806580"/>
            <a:ext cx="8742363" cy="1200150"/>
          </a:xfrm>
          <a:prstGeom prst="rect">
            <a:avLst/>
          </a:prstGeom>
          <a:solidFill>
            <a:srgbClr val="CCFFCC"/>
          </a:solidFill>
          <a:ln w="9525">
            <a:solidFill>
              <a:srgbClr val="DDDDDD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pt-BR" altLang="pt-BR" sz="1800" b="1">
                <a:solidFill>
                  <a:srgbClr val="0033CC"/>
                </a:solidFill>
                <a:latin typeface="Courier New" panose="02070309020205020404" pitchFamily="49" charset="0"/>
              </a:rPr>
              <a:t>for</a:t>
            </a:r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($contador = 1; $contador &gt;= 10; $contador++)</a:t>
            </a:r>
          </a:p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  echo "Contador: $cont &lt;br&gt;";</a:t>
            </a:r>
          </a:p>
          <a:p>
            <a:pPr eaLnBrk="1" hangingPunct="1"/>
            <a:r>
              <a:rPr lang="pt-BR" altLang="pt-BR" sz="1800">
                <a:solidFill>
                  <a:srgbClr val="0033CC"/>
                </a:solidFill>
                <a:latin typeface="Courier New" panose="02070309020205020404" pitchFamily="49" charset="0"/>
              </a:rPr>
              <a:t>}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1633053" y="3575055"/>
            <a:ext cx="7056437" cy="661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indent="0" eaLnBrk="1" hangingPunct="1">
              <a:lnSpc>
                <a:spcPct val="120000"/>
              </a:lnSpc>
              <a:spcBef>
                <a:spcPct val="20000"/>
              </a:spcBef>
              <a:spcAft>
                <a:spcPct val="20000"/>
              </a:spcAft>
              <a:buClr>
                <a:schemeClr val="bg2"/>
              </a:buClr>
              <a:buSzPct val="70000"/>
            </a:pPr>
            <a:r>
              <a:rPr lang="pt-BR" altLang="pt-BR" dirty="0"/>
              <a:t>FOREACH</a:t>
            </a:r>
          </a:p>
        </p:txBody>
      </p:sp>
      <p:sp>
        <p:nvSpPr>
          <p:cNvPr id="12" name="Text Box 6"/>
          <p:cNvSpPr txBox="1">
            <a:spLocks noChangeArrowheads="1"/>
          </p:cNvSpPr>
          <p:nvPr/>
        </p:nvSpPr>
        <p:spPr bwMode="auto">
          <a:xfrm>
            <a:off x="1675915" y="4229105"/>
            <a:ext cx="8715375" cy="2032000"/>
          </a:xfrm>
          <a:prstGeom prst="rect">
            <a:avLst/>
          </a:prstGeom>
          <a:solidFill>
            <a:srgbClr val="CCFFCC"/>
          </a:solidFill>
          <a:ln w="9525">
            <a:solidFill>
              <a:srgbClr val="DDDDDD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$vetor[0] = "Faculdade";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$vetor[1] = "de Computação";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$vetor[2] = "e 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Informatica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.";</a:t>
            </a:r>
          </a:p>
          <a:p>
            <a:pPr eaLnBrk="1" hangingPunct="1"/>
            <a:r>
              <a:rPr lang="pt-BR" altLang="pt-BR" sz="1800" b="1" dirty="0" err="1">
                <a:solidFill>
                  <a:srgbClr val="0033CC"/>
                </a:solidFill>
                <a:latin typeface="Courier New" panose="02070309020205020404" pitchFamily="49" charset="0"/>
              </a:rPr>
              <a:t>foreach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($vetor as $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posicao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=&gt; $valor)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{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  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echo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"$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posicao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 : $valor &lt;</a:t>
            </a:r>
            <a:r>
              <a:rPr lang="pt-BR" altLang="pt-BR" sz="1800" dirty="0" err="1">
                <a:solidFill>
                  <a:srgbClr val="0033CC"/>
                </a:solidFill>
                <a:latin typeface="Courier New" panose="02070309020205020404" pitchFamily="49" charset="0"/>
              </a:rPr>
              <a:t>br</a:t>
            </a:r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&gt;";</a:t>
            </a:r>
          </a:p>
          <a:p>
            <a:pPr eaLnBrk="1" hangingPunct="1"/>
            <a:r>
              <a:rPr lang="pt-BR" altLang="pt-BR" sz="1800" dirty="0">
                <a:solidFill>
                  <a:srgbClr val="0033CC"/>
                </a:solidFill>
                <a:latin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646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60272"/>
            <a:ext cx="3200400" cy="616255"/>
          </a:xfrm>
        </p:spPr>
        <p:txBody>
          <a:bodyPr/>
          <a:lstStyle/>
          <a:p>
            <a:pPr algn="ctr"/>
            <a:r>
              <a:rPr lang="pt-BR" dirty="0" smtClean="0"/>
              <a:t>PROFESSORES</a:t>
            </a:r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87896"/>
            <a:ext cx="3200400" cy="2601533"/>
          </a:xfrm>
        </p:spPr>
        <p:txBody>
          <a:bodyPr/>
          <a:lstStyle/>
          <a:p>
            <a:r>
              <a:rPr lang="pt-BR" b="1" dirty="0"/>
              <a:t>CHARLES BOULHOSA </a:t>
            </a:r>
            <a:r>
              <a:rPr lang="pt-BR" b="1" dirty="0" smtClean="0"/>
              <a:t>RODAMILANS</a:t>
            </a:r>
          </a:p>
          <a:p>
            <a:r>
              <a:rPr lang="pt-BR" b="1" dirty="0"/>
              <a:t>FABIANA ARANTES S </a:t>
            </a:r>
            <a:r>
              <a:rPr lang="pt-BR" b="1" dirty="0" smtClean="0"/>
              <a:t>MATHEUS</a:t>
            </a:r>
          </a:p>
          <a:p>
            <a:r>
              <a:rPr lang="pt-BR" b="1" dirty="0"/>
              <a:t>MARIA AMÉLIA </a:t>
            </a:r>
            <a:r>
              <a:rPr lang="pt-BR" b="1" dirty="0" smtClean="0"/>
              <a:t>ELISEO</a:t>
            </a:r>
          </a:p>
          <a:p>
            <a:r>
              <a:rPr lang="pt-BR" b="1" dirty="0"/>
              <a:t>PEDRO HENRIQUE CACIQUE </a:t>
            </a:r>
            <a:r>
              <a:rPr lang="pt-BR" b="1" dirty="0" smtClean="0"/>
              <a:t>BRAGA</a:t>
            </a:r>
          </a:p>
          <a:p>
            <a:r>
              <a:rPr lang="pt-BR" b="1" dirty="0"/>
              <a:t>ROGÉRIO THEODORO DE </a:t>
            </a:r>
            <a:r>
              <a:rPr lang="pt-BR" b="1" dirty="0" smtClean="0"/>
              <a:t>BRITO</a:t>
            </a:r>
          </a:p>
          <a:p>
            <a:r>
              <a:rPr lang="pt-BR" b="1" dirty="0"/>
              <a:t>VINÍCIUS MIANA BEZERRA</a:t>
            </a:r>
            <a:endParaRPr lang="pt-BR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57200" y="2446986"/>
            <a:ext cx="32004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4479235" y="5897217"/>
            <a:ext cx="7341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*As notas de aula são material de apoio para estudo, de autoria dos professores da disciplina.</a:t>
            </a:r>
            <a:endParaRPr lang="pt-BR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81383" y="1336600"/>
            <a:ext cx="68129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Esta aula tem como objetivo de apresentar recursos da linguagem PHP. </a:t>
            </a:r>
            <a:r>
              <a:rPr lang="pt-BR" altLang="pt-BR" dirty="0"/>
              <a:t>São apresentados os </a:t>
            </a:r>
            <a:r>
              <a:rPr lang="pt-BR" altLang="pt-BR" dirty="0" smtClean="0"/>
              <a:t>operadores aritméticos, lógicos e de atribuições, </a:t>
            </a:r>
            <a:r>
              <a:rPr lang="pt-BR" altLang="pt-BR" dirty="0"/>
              <a:t>as estruturas </a:t>
            </a:r>
            <a:r>
              <a:rPr lang="pt-BR" dirty="0" smtClean="0"/>
              <a:t>de controle condicional </a:t>
            </a:r>
            <a:r>
              <a:rPr lang="pt-BR" dirty="0"/>
              <a:t>e de repetição.</a:t>
            </a:r>
          </a:p>
          <a:p>
            <a:pPr algn="just"/>
            <a:r>
              <a:rPr lang="pt-BR" dirty="0" smtClean="0"/>
              <a:t>.</a:t>
            </a:r>
            <a:endParaRPr lang="pt-BR" dirty="0"/>
          </a:p>
        </p:txBody>
      </p:sp>
      <p:sp>
        <p:nvSpPr>
          <p:cNvPr id="14" name="Rectangle 13"/>
          <p:cNvSpPr/>
          <p:nvPr/>
        </p:nvSpPr>
        <p:spPr>
          <a:xfrm>
            <a:off x="4481383" y="813380"/>
            <a:ext cx="18674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CONTEÚDO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479235" y="3253405"/>
            <a:ext cx="6812924" cy="2336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dirty="0"/>
              <a:t>NIEDERAUER, J., </a:t>
            </a:r>
            <a:r>
              <a:rPr lang="en-US" b="1" dirty="0" err="1"/>
              <a:t>Desenvolvendo</a:t>
            </a:r>
            <a:r>
              <a:rPr lang="en-US" b="1" dirty="0"/>
              <a:t> Websites com PHP</a:t>
            </a:r>
            <a:r>
              <a:rPr lang="en-US" dirty="0"/>
              <a:t>. </a:t>
            </a:r>
            <a:r>
              <a:rPr lang="en-US" dirty="0" err="1"/>
              <a:t>Novatec</a:t>
            </a:r>
            <a:r>
              <a:rPr lang="en-US" dirty="0"/>
              <a:t>, 2 ed., 2011</a:t>
            </a:r>
            <a:r>
              <a:rPr lang="en-US" dirty="0" smtClean="0"/>
              <a:t>.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u="sng" dirty="0">
                <a:solidFill>
                  <a:schemeClr val="accent2"/>
                </a:solidFill>
              </a:rPr>
              <a:t>http://www.w3schools.com/</a:t>
            </a:r>
            <a:endParaRPr lang="pt-BR" dirty="0"/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u="sng" dirty="0">
                <a:solidFill>
                  <a:schemeClr val="accent2"/>
                </a:solidFill>
              </a:rPr>
              <a:t>http://www.php.net 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u="sng" dirty="0">
                <a:solidFill>
                  <a:schemeClr val="accent2"/>
                </a:solidFill>
              </a:rPr>
              <a:t>http://www.phpbrasil.com</a:t>
            </a:r>
          </a:p>
          <a:p>
            <a:pPr>
              <a:lnSpc>
                <a:spcPct val="140000"/>
              </a:lnSpc>
            </a:pP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479235" y="2730185"/>
            <a:ext cx="21291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REFERÊNCIAS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30857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/>
          <p:nvPr/>
        </p:nvSpPr>
        <p:spPr>
          <a:xfrm>
            <a:off x="459284" y="298225"/>
            <a:ext cx="15852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Exercícios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2126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Content Placeholder 2"/>
          <p:cNvSpPr>
            <a:spLocks noGrp="1"/>
          </p:cNvSpPr>
          <p:nvPr>
            <p:ph idx="4294967295"/>
          </p:nvPr>
        </p:nvSpPr>
        <p:spPr>
          <a:xfrm>
            <a:off x="459284" y="2348539"/>
            <a:ext cx="10058400" cy="4022725"/>
          </a:xfrm>
        </p:spPr>
        <p:txBody>
          <a:bodyPr/>
          <a:lstStyle/>
          <a:p>
            <a:r>
              <a:rPr lang="en-US" dirty="0" smtClean="0"/>
              <a:t>NIEDERAUER, J., </a:t>
            </a:r>
            <a:r>
              <a:rPr lang="en-US" b="1" dirty="0" err="1" smtClean="0"/>
              <a:t>Desenvolvendo</a:t>
            </a:r>
            <a:r>
              <a:rPr lang="en-US" b="1" dirty="0" smtClean="0"/>
              <a:t> Websites com PHP</a:t>
            </a:r>
            <a:r>
              <a:rPr lang="en-US" dirty="0" smtClean="0"/>
              <a:t>. </a:t>
            </a:r>
            <a:r>
              <a:rPr lang="en-US" dirty="0" err="1" smtClean="0"/>
              <a:t>Novatec</a:t>
            </a:r>
            <a:r>
              <a:rPr lang="en-US" dirty="0" smtClean="0"/>
              <a:t>, 2 ed., 2011.</a:t>
            </a:r>
          </a:p>
          <a:p>
            <a:r>
              <a:rPr lang="en-US" dirty="0" smtClean="0"/>
              <a:t>MORRISON, M.; BEIGHLEY, L., </a:t>
            </a:r>
            <a:r>
              <a:rPr lang="en-US" b="1" dirty="0" smtClean="0"/>
              <a:t>Use a </a:t>
            </a:r>
            <a:r>
              <a:rPr lang="en-US" b="1" dirty="0" err="1" smtClean="0"/>
              <a:t>Cabeça</a:t>
            </a:r>
            <a:r>
              <a:rPr lang="en-US" b="1" dirty="0" smtClean="0"/>
              <a:t> </a:t>
            </a:r>
            <a:r>
              <a:rPr lang="en-US" b="1" dirty="0" err="1" smtClean="0"/>
              <a:t>Php</a:t>
            </a:r>
            <a:r>
              <a:rPr lang="en-US" b="1" dirty="0" smtClean="0"/>
              <a:t> &amp; </a:t>
            </a:r>
            <a:r>
              <a:rPr lang="en-US" b="1" dirty="0" err="1" smtClean="0"/>
              <a:t>Mysql</a:t>
            </a:r>
            <a:r>
              <a:rPr lang="en-US" dirty="0" smtClean="0"/>
              <a:t>. Alta Books, 1 ed., 2010.</a:t>
            </a:r>
          </a:p>
          <a:p>
            <a:r>
              <a:rPr lang="pt-BR" dirty="0" smtClean="0"/>
              <a:t>Prof. Leandro A. Silva. </a:t>
            </a:r>
            <a:r>
              <a:rPr lang="pt-BR" b="1" dirty="0" smtClean="0"/>
              <a:t>Notas de Aulas de PHP</a:t>
            </a:r>
            <a:r>
              <a:rPr lang="pt-BR" dirty="0" smtClean="0"/>
              <a:t>.</a:t>
            </a:r>
          </a:p>
          <a:p>
            <a:endParaRPr lang="en-US" dirty="0" smtClean="0"/>
          </a:p>
          <a:p>
            <a:endParaRPr lang="pt-BR" dirty="0" smtClean="0"/>
          </a:p>
        </p:txBody>
      </p:sp>
      <p:sp>
        <p:nvSpPr>
          <p:cNvPr id="5" name="Rectangle 4"/>
          <p:cNvSpPr/>
          <p:nvPr/>
        </p:nvSpPr>
        <p:spPr>
          <a:xfrm>
            <a:off x="459284" y="298225"/>
            <a:ext cx="21291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REFERÊNCIAS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2427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4294967295"/>
          </p:nvPr>
        </p:nvSpPr>
        <p:spPr>
          <a:xfrm>
            <a:off x="549499" y="1163682"/>
            <a:ext cx="10058400" cy="4022725"/>
          </a:xfrm>
        </p:spPr>
        <p:txBody>
          <a:bodyPr>
            <a:normAutofit/>
          </a:bodyPr>
          <a:lstStyle/>
          <a:p>
            <a:r>
              <a:rPr lang="pt-BR" altLang="pt-BR" dirty="0" smtClean="0"/>
              <a:t>Operadores de atribuição</a:t>
            </a:r>
          </a:p>
          <a:p>
            <a:r>
              <a:rPr lang="pt-BR" altLang="pt-BR" dirty="0" smtClean="0"/>
              <a:t>Operadores </a:t>
            </a:r>
            <a:r>
              <a:rPr lang="pt-BR" altLang="pt-BR" dirty="0" smtClean="0"/>
              <a:t>aritméticos</a:t>
            </a:r>
          </a:p>
          <a:p>
            <a:r>
              <a:rPr lang="pt-BR" altLang="pt-BR" dirty="0" smtClean="0"/>
              <a:t>Operadores de incremento e decremento</a:t>
            </a:r>
            <a:endParaRPr lang="pt-BR" altLang="pt-BR" dirty="0" smtClean="0"/>
          </a:p>
          <a:p>
            <a:r>
              <a:rPr lang="pt-BR" altLang="pt-BR" dirty="0" smtClean="0"/>
              <a:t>Operadores lógicos</a:t>
            </a:r>
          </a:p>
          <a:p>
            <a:r>
              <a:rPr lang="pt-BR" altLang="pt-BR" dirty="0" smtClean="0"/>
              <a:t>Operadores de comparação</a:t>
            </a:r>
            <a:endParaRPr lang="pt-BR" altLang="pt-BR" dirty="0"/>
          </a:p>
          <a:p>
            <a:pPr eaLnBrk="1" hangingPunct="1"/>
            <a:r>
              <a:rPr lang="pt-BR" dirty="0" smtClean="0"/>
              <a:t>Estruturas de controle condicional</a:t>
            </a:r>
          </a:p>
          <a:p>
            <a:pPr eaLnBrk="1" hangingPunct="1"/>
            <a:r>
              <a:rPr lang="pt-BR" dirty="0" smtClean="0"/>
              <a:t>Estruturas de controle de repetição</a:t>
            </a:r>
          </a:p>
          <a:p>
            <a:pPr eaLnBrk="1" hangingPunct="1"/>
            <a:endParaRPr lang="pt-BR" dirty="0" smtClean="0"/>
          </a:p>
          <a:p>
            <a:pPr eaLnBrk="1" hangingPunct="1">
              <a:buFont typeface="Arial" pitchFamily="34" charset="0"/>
              <a:buNone/>
            </a:pPr>
            <a:endParaRPr lang="pt-BR" dirty="0" smtClean="0"/>
          </a:p>
          <a:p>
            <a:pPr eaLnBrk="1" hangingPunct="1"/>
            <a:endParaRPr lang="pt-BR" dirty="0" smtClean="0"/>
          </a:p>
          <a:p>
            <a:pPr eaLnBrk="1" hangingPunct="1"/>
            <a:endParaRPr lang="pt-BR" dirty="0" smtClean="0"/>
          </a:p>
          <a:p>
            <a:pPr eaLnBrk="1" hangingPunct="1"/>
            <a:endParaRPr lang="pt-BR" i="1" dirty="0"/>
          </a:p>
          <a:p>
            <a:endParaRPr lang="pt-BR" dirty="0" smtClean="0"/>
          </a:p>
        </p:txBody>
      </p:sp>
      <p:sp>
        <p:nvSpPr>
          <p:cNvPr id="6" name="Rectangle 5"/>
          <p:cNvSpPr/>
          <p:nvPr/>
        </p:nvSpPr>
        <p:spPr>
          <a:xfrm>
            <a:off x="459284" y="298225"/>
            <a:ext cx="27891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ROTEIRO DE AULA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99470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554" y="819639"/>
            <a:ext cx="9144000" cy="514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5"/>
          <p:cNvSpPr/>
          <p:nvPr/>
        </p:nvSpPr>
        <p:spPr>
          <a:xfrm>
            <a:off x="459284" y="298225"/>
            <a:ext cx="459683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PHP – Vamos domar o bicho!!!</a:t>
            </a:r>
          </a:p>
        </p:txBody>
      </p:sp>
      <p:sp>
        <p:nvSpPr>
          <p:cNvPr id="4" name="TextBox 8"/>
          <p:cNvSpPr txBox="1">
            <a:spLocks noChangeArrowheads="1"/>
          </p:cNvSpPr>
          <p:nvPr/>
        </p:nvSpPr>
        <p:spPr bwMode="auto">
          <a:xfrm>
            <a:off x="3640015" y="5961552"/>
            <a:ext cx="6705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r>
              <a:rPr lang="pt-BR" altLang="pt-BR" sz="1800" dirty="0"/>
              <a:t>Cena do Filme “A vida de </a:t>
            </a:r>
            <a:r>
              <a:rPr lang="pt-BR" altLang="pt-BR" sz="1800" dirty="0" err="1"/>
              <a:t>Pi</a:t>
            </a:r>
            <a:r>
              <a:rPr lang="pt-BR" altLang="pt-BR" sz="1800" dirty="0"/>
              <a:t>”</a:t>
            </a:r>
            <a:r>
              <a:rPr lang="pt-BR" altLang="ja-JP" sz="1800" dirty="0"/>
              <a:t> – Vale a pena assistir. </a:t>
            </a:r>
            <a:endParaRPr lang="pt-BR" altLang="pt-BR" sz="1800" dirty="0"/>
          </a:p>
        </p:txBody>
      </p:sp>
    </p:spTree>
    <p:extLst>
      <p:ext uri="{BB962C8B-B14F-4D97-AF65-F5344CB8AC3E}">
        <p14:creationId xmlns:p14="http://schemas.microsoft.com/office/powerpoint/2010/main" val="2232993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Content Placeholder 2"/>
          <p:cNvSpPr>
            <a:spLocks noGrp="1"/>
          </p:cNvSpPr>
          <p:nvPr>
            <p:ph idx="4294967295"/>
          </p:nvPr>
        </p:nvSpPr>
        <p:spPr>
          <a:xfrm>
            <a:off x="1187071" y="1250681"/>
            <a:ext cx="9468487" cy="231361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400" dirty="0"/>
              <a:t>O operador básico de atribuição é </a:t>
            </a:r>
            <a:r>
              <a:rPr lang="pt-BR" sz="2400" b="1" dirty="0"/>
              <a:t>"=".</a:t>
            </a:r>
            <a:r>
              <a:rPr lang="pt-BR" sz="2400" dirty="0"/>
              <a:t> A sua primeira inclinação deve ser a de pensar nisto como "é igual". Não. Isto quer dizer, na verdade, que o operando da esquerda </a:t>
            </a:r>
            <a:r>
              <a:rPr lang="pt-BR" sz="2400" b="1" dirty="0"/>
              <a:t>recebe</a:t>
            </a:r>
            <a:r>
              <a:rPr lang="pt-BR" sz="2400" dirty="0"/>
              <a:t> o valor da expressão da direita (ou seja, "</a:t>
            </a:r>
            <a:r>
              <a:rPr lang="pt-BR" sz="2400" b="1" dirty="0"/>
              <a:t>é configurado para</a:t>
            </a:r>
            <a:r>
              <a:rPr lang="pt-BR" sz="2400" dirty="0"/>
              <a:t>").</a:t>
            </a:r>
            <a:endParaRPr lang="pt-BR" sz="24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459284" y="298225"/>
            <a:ext cx="44648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OPERADORES DE ATRIBUIÇÃO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1679510" y="3265714"/>
            <a:ext cx="9629192" cy="166084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400" dirty="0">
                <a:solidFill>
                  <a:srgbClr val="0000BB"/>
                </a:solidFill>
                <a:latin typeface="Fira Mono"/>
              </a:rPr>
              <a:t>&lt;?</a:t>
            </a:r>
            <a:r>
              <a:rPr lang="pt-BR" sz="2400" dirty="0" err="1" smtClean="0">
                <a:solidFill>
                  <a:srgbClr val="0000BB"/>
                </a:solidFill>
                <a:latin typeface="Fira Mono"/>
              </a:rPr>
              <a:t>php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/>
            </a:r>
            <a:br>
              <a:rPr lang="pt-BR" sz="2400" dirty="0">
                <a:solidFill>
                  <a:srgbClr val="0000BB"/>
                </a:solidFill>
                <a:latin typeface="Fira Mono"/>
              </a:rPr>
            </a:br>
            <a:r>
              <a:rPr lang="pt-BR" sz="2400" dirty="0" smtClean="0">
                <a:solidFill>
                  <a:srgbClr val="0000BB"/>
                </a:solidFill>
                <a:latin typeface="Fira Mono"/>
              </a:rPr>
              <a:t>	$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a 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= (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$b 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= 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4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) + 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5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; </a:t>
            </a:r>
            <a:r>
              <a:rPr lang="pt-BR" sz="2400" dirty="0">
                <a:solidFill>
                  <a:srgbClr val="FF8000"/>
                </a:solidFill>
                <a:latin typeface="Fira Mono"/>
              </a:rPr>
              <a:t>// $a é igual a 9 agora e $b foi configurado como 4.</a:t>
            </a:r>
            <a:br>
              <a:rPr lang="pt-BR" sz="2400" dirty="0">
                <a:solidFill>
                  <a:srgbClr val="FF8000"/>
                </a:solidFill>
                <a:latin typeface="Fira Mono"/>
              </a:rPr>
            </a:br>
            <a:r>
              <a:rPr lang="pt-BR" sz="2400" dirty="0" smtClean="0">
                <a:solidFill>
                  <a:srgbClr val="0000BB"/>
                </a:solidFill>
                <a:latin typeface="Fira Mono"/>
              </a:rPr>
              <a:t>?&gt;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62832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Content Placeholder 2"/>
          <p:cNvSpPr>
            <a:spLocks noGrp="1"/>
          </p:cNvSpPr>
          <p:nvPr>
            <p:ph idx="4294967295"/>
          </p:nvPr>
        </p:nvSpPr>
        <p:spPr>
          <a:xfrm>
            <a:off x="1224394" y="1157375"/>
            <a:ext cx="9468487" cy="231361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pt-BR" sz="2400" dirty="0"/>
              <a:t>Além do operador básico de atribuição, há "operadores combinados" para todos os </a:t>
            </a:r>
            <a:r>
              <a:rPr lang="pt-BR" sz="2400" dirty="0">
                <a:hlinkClick r:id="rId2"/>
              </a:rPr>
              <a:t>operadores aritméticos</a:t>
            </a:r>
            <a:r>
              <a:rPr lang="pt-BR" sz="2400" dirty="0"/>
              <a:t>, de </a:t>
            </a:r>
            <a:r>
              <a:rPr lang="pt-BR" sz="2400" dirty="0" err="1"/>
              <a:t>array</a:t>
            </a:r>
            <a:r>
              <a:rPr lang="pt-BR" sz="2400" dirty="0"/>
              <a:t> e </a:t>
            </a:r>
            <a:r>
              <a:rPr lang="pt-BR" sz="2400" dirty="0" err="1"/>
              <a:t>string</a:t>
            </a:r>
            <a:r>
              <a:rPr lang="pt-BR" sz="2400" dirty="0"/>
              <a:t> que permitem a você pegar um valor de uma expressão e então usar seu próprio valor para o resultado daquela expressão. </a:t>
            </a:r>
            <a:endParaRPr lang="pt-BR" sz="24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459284" y="298225"/>
            <a:ext cx="44648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OPERADORES DE ATRIBUIÇÃO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970383" y="2892490"/>
            <a:ext cx="10468947" cy="31724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635000"/>
            <a:r>
              <a:rPr lang="pt-BR" sz="2400" dirty="0" smtClean="0">
                <a:solidFill>
                  <a:srgbClr val="0000BB"/>
                </a:solidFill>
                <a:latin typeface="Fira Mono"/>
              </a:rPr>
              <a:t>&lt;?</a:t>
            </a:r>
            <a:r>
              <a:rPr lang="pt-BR" sz="2400" dirty="0" err="1">
                <a:solidFill>
                  <a:srgbClr val="0000BB"/>
                </a:solidFill>
                <a:latin typeface="Fira Mono"/>
              </a:rPr>
              <a:t>php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/>
            </a:r>
            <a:br>
              <a:rPr lang="pt-BR" sz="2400" dirty="0">
                <a:solidFill>
                  <a:srgbClr val="0000BB"/>
                </a:solidFill>
                <a:latin typeface="Fira Mono"/>
              </a:rPr>
            </a:br>
            <a:r>
              <a:rPr lang="pt-BR" sz="2400" dirty="0" smtClean="0">
                <a:solidFill>
                  <a:srgbClr val="0000BB"/>
                </a:solidFill>
                <a:latin typeface="Fira Mono"/>
              </a:rPr>
              <a:t>	$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a 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= 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3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;</a:t>
            </a:r>
            <a:br>
              <a:rPr lang="pt-BR" sz="2400" dirty="0">
                <a:solidFill>
                  <a:srgbClr val="007700"/>
                </a:solidFill>
                <a:latin typeface="Fira Mono"/>
              </a:rPr>
            </a:br>
            <a:r>
              <a:rPr lang="pt-BR" sz="2400" dirty="0" smtClean="0">
                <a:solidFill>
                  <a:srgbClr val="007700"/>
                </a:solidFill>
                <a:latin typeface="Fira Mono"/>
              </a:rPr>
              <a:t>	</a:t>
            </a:r>
            <a:r>
              <a:rPr lang="pt-BR" sz="2400" dirty="0" smtClean="0">
                <a:solidFill>
                  <a:srgbClr val="0000BB"/>
                </a:solidFill>
                <a:latin typeface="Fira Mono"/>
              </a:rPr>
              <a:t>$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a 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+= 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5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; </a:t>
            </a:r>
            <a:r>
              <a:rPr lang="pt-BR" sz="2400" dirty="0">
                <a:solidFill>
                  <a:srgbClr val="FF8000"/>
                </a:solidFill>
                <a:latin typeface="Fira Mono"/>
              </a:rPr>
              <a:t>// configura $a para 8, como se disséssemos: $a = $a + 5;</a:t>
            </a:r>
            <a:br>
              <a:rPr lang="pt-BR" sz="2400" dirty="0">
                <a:solidFill>
                  <a:srgbClr val="FF8000"/>
                </a:solidFill>
                <a:latin typeface="Fira Mono"/>
              </a:rPr>
            </a:br>
            <a:r>
              <a:rPr lang="pt-BR" sz="2400" dirty="0" smtClean="0">
                <a:solidFill>
                  <a:srgbClr val="FF8000"/>
                </a:solidFill>
                <a:latin typeface="Fira Mono"/>
              </a:rPr>
              <a:t>	</a:t>
            </a:r>
            <a:r>
              <a:rPr lang="pt-BR" sz="2400" dirty="0" smtClean="0">
                <a:solidFill>
                  <a:srgbClr val="0000BB"/>
                </a:solidFill>
                <a:latin typeface="Fira Mono"/>
              </a:rPr>
              <a:t>$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b 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= </a:t>
            </a:r>
            <a:r>
              <a:rPr lang="pt-BR" sz="2400" dirty="0">
                <a:solidFill>
                  <a:srgbClr val="DD0000"/>
                </a:solidFill>
                <a:latin typeface="Fira Mono"/>
              </a:rPr>
              <a:t>"Bom "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;</a:t>
            </a:r>
            <a:br>
              <a:rPr lang="pt-BR" sz="2400" dirty="0">
                <a:solidFill>
                  <a:srgbClr val="007700"/>
                </a:solidFill>
                <a:latin typeface="Fira Mono"/>
              </a:rPr>
            </a:br>
            <a:r>
              <a:rPr lang="pt-BR" sz="2400" dirty="0" smtClean="0">
                <a:solidFill>
                  <a:srgbClr val="007700"/>
                </a:solidFill>
                <a:latin typeface="Fira Mono"/>
              </a:rPr>
              <a:t>	</a:t>
            </a:r>
            <a:r>
              <a:rPr lang="pt-BR" sz="2400" dirty="0" smtClean="0">
                <a:solidFill>
                  <a:srgbClr val="0000BB"/>
                </a:solidFill>
                <a:latin typeface="Fira Mono"/>
              </a:rPr>
              <a:t>$</a:t>
            </a:r>
            <a:r>
              <a:rPr lang="pt-BR" sz="2400" dirty="0">
                <a:solidFill>
                  <a:srgbClr val="0000BB"/>
                </a:solidFill>
                <a:latin typeface="Fira Mono"/>
              </a:rPr>
              <a:t>b </a:t>
            </a:r>
            <a:r>
              <a:rPr lang="pt-BR" sz="2400" dirty="0" smtClean="0">
                <a:solidFill>
                  <a:srgbClr val="0000BB"/>
                </a:solidFill>
                <a:latin typeface="Fira Mono"/>
              </a:rPr>
              <a:t>.</a:t>
            </a:r>
            <a:r>
              <a:rPr lang="pt-BR" sz="2400" dirty="0" smtClean="0">
                <a:solidFill>
                  <a:srgbClr val="007700"/>
                </a:solidFill>
                <a:latin typeface="Fira Mono"/>
              </a:rPr>
              <a:t>=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 </a:t>
            </a:r>
            <a:r>
              <a:rPr lang="pt-BR" sz="2400" dirty="0">
                <a:solidFill>
                  <a:srgbClr val="DD0000"/>
                </a:solidFill>
                <a:latin typeface="Fira Mono"/>
              </a:rPr>
              <a:t>"Dia!"</a:t>
            </a:r>
            <a:r>
              <a:rPr lang="pt-BR" sz="2400" dirty="0">
                <a:solidFill>
                  <a:srgbClr val="007700"/>
                </a:solidFill>
                <a:latin typeface="Fira Mono"/>
              </a:rPr>
              <a:t>; </a:t>
            </a:r>
            <a:r>
              <a:rPr lang="pt-BR" sz="2400" dirty="0">
                <a:solidFill>
                  <a:srgbClr val="FF8000"/>
                </a:solidFill>
                <a:latin typeface="Fira Mono"/>
              </a:rPr>
              <a:t>// configura $b para "Bom Dia!", como em $b = $b . "Dia!";</a:t>
            </a:r>
            <a:br>
              <a:rPr lang="pt-BR" sz="2400" dirty="0">
                <a:solidFill>
                  <a:srgbClr val="FF8000"/>
                </a:solidFill>
                <a:latin typeface="Fira Mono"/>
              </a:rPr>
            </a:br>
            <a:r>
              <a:rPr lang="pt-BR" sz="2400" dirty="0" smtClean="0">
                <a:solidFill>
                  <a:srgbClr val="0000BB"/>
                </a:solidFill>
                <a:latin typeface="Fira Mono"/>
              </a:rPr>
              <a:t>?&gt;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29329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9284" y="298225"/>
            <a:ext cx="446481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OPERADORES DE ATRIBUIÇÃO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1243077" y="1967075"/>
            <a:ext cx="7056437" cy="3168586"/>
          </a:xfrm>
          <a:prstGeom prst="rect">
            <a:avLst/>
          </a:prstGeom>
          <a:noFill/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altLang="pt-BR" sz="2400" dirty="0" smtClean="0"/>
              <a:t>$num </a:t>
            </a:r>
            <a:r>
              <a:rPr lang="pt-BR" altLang="pt-BR" sz="2400" dirty="0" smtClean="0">
                <a:solidFill>
                  <a:srgbClr val="0033CC"/>
                </a:solidFill>
              </a:rPr>
              <a:t>=</a:t>
            </a:r>
            <a:r>
              <a:rPr lang="pt-BR" altLang="pt-BR" sz="2400" dirty="0" smtClean="0"/>
              <a:t> 5;</a:t>
            </a:r>
          </a:p>
          <a:p>
            <a:r>
              <a:rPr lang="pt-BR" altLang="pt-BR" sz="2400" dirty="0" smtClean="0"/>
              <a:t>$num </a:t>
            </a:r>
            <a:r>
              <a:rPr lang="pt-BR" altLang="pt-BR" sz="2400" dirty="0" smtClean="0">
                <a:solidFill>
                  <a:srgbClr val="0033CC"/>
                </a:solidFill>
              </a:rPr>
              <a:t>+=</a:t>
            </a:r>
            <a:r>
              <a:rPr lang="pt-BR" altLang="pt-BR" sz="2400" dirty="0" smtClean="0"/>
              <a:t> 5;  </a:t>
            </a:r>
            <a:r>
              <a:rPr lang="pt-BR" altLang="pt-BR" sz="2400" dirty="0" smtClean="0">
                <a:solidFill>
                  <a:schemeClr val="bg2"/>
                </a:solidFill>
                <a:sym typeface="Wingdings" pitchFamily="2" charset="2"/>
              </a:rPr>
              <a:t></a:t>
            </a:r>
            <a:r>
              <a:rPr lang="pt-BR" altLang="pt-BR" sz="2400" dirty="0" smtClean="0">
                <a:sym typeface="Wingdings" pitchFamily="2" charset="2"/>
              </a:rPr>
              <a:t> </a:t>
            </a:r>
            <a:r>
              <a:rPr lang="pt-BR" altLang="pt-BR" sz="2400" dirty="0" smtClean="0"/>
              <a:t> </a:t>
            </a:r>
            <a:r>
              <a:rPr lang="pt-BR" altLang="pt-BR" sz="2400" dirty="0" smtClean="0">
                <a:solidFill>
                  <a:schemeClr val="bg2"/>
                </a:solidFill>
              </a:rPr>
              <a:t>$num = $num + 5;</a:t>
            </a:r>
          </a:p>
          <a:p>
            <a:r>
              <a:rPr lang="pt-BR" altLang="pt-BR" sz="2400" dirty="0" smtClean="0"/>
              <a:t>$num </a:t>
            </a:r>
            <a:r>
              <a:rPr lang="pt-BR" altLang="pt-BR" sz="2400" dirty="0" smtClean="0">
                <a:solidFill>
                  <a:srgbClr val="0033CC"/>
                </a:solidFill>
              </a:rPr>
              <a:t>-=</a:t>
            </a:r>
            <a:r>
              <a:rPr lang="pt-BR" altLang="pt-BR" sz="2400" dirty="0" smtClean="0"/>
              <a:t> 5;   </a:t>
            </a:r>
            <a:r>
              <a:rPr lang="pt-BR" altLang="pt-BR" sz="2400" dirty="0" smtClean="0">
                <a:solidFill>
                  <a:schemeClr val="bg2"/>
                </a:solidFill>
                <a:sym typeface="Wingdings" pitchFamily="2" charset="2"/>
              </a:rPr>
              <a:t></a:t>
            </a:r>
            <a:r>
              <a:rPr lang="pt-BR" altLang="pt-BR" sz="2400" dirty="0" smtClean="0">
                <a:sym typeface="Wingdings" pitchFamily="2" charset="2"/>
              </a:rPr>
              <a:t>  </a:t>
            </a:r>
            <a:r>
              <a:rPr lang="pt-BR" altLang="pt-BR" sz="2400" dirty="0" smtClean="0">
                <a:solidFill>
                  <a:schemeClr val="bg2"/>
                </a:solidFill>
              </a:rPr>
              <a:t>$num = $num - 5;</a:t>
            </a:r>
          </a:p>
          <a:p>
            <a:r>
              <a:rPr lang="pt-BR" altLang="pt-BR" sz="2400" dirty="0" smtClean="0"/>
              <a:t>$num </a:t>
            </a:r>
            <a:r>
              <a:rPr lang="pt-BR" altLang="pt-BR" sz="2400" dirty="0" smtClean="0">
                <a:solidFill>
                  <a:srgbClr val="0033CC"/>
                </a:solidFill>
              </a:rPr>
              <a:t>*=</a:t>
            </a:r>
            <a:r>
              <a:rPr lang="pt-BR" altLang="pt-BR" sz="2400" dirty="0" smtClean="0"/>
              <a:t> 5;   </a:t>
            </a:r>
            <a:r>
              <a:rPr lang="pt-BR" altLang="pt-BR" sz="2400" dirty="0" smtClean="0">
                <a:solidFill>
                  <a:schemeClr val="bg2"/>
                </a:solidFill>
                <a:sym typeface="Wingdings" pitchFamily="2" charset="2"/>
              </a:rPr>
              <a:t></a:t>
            </a:r>
            <a:r>
              <a:rPr lang="pt-BR" altLang="pt-BR" sz="2400" dirty="0" smtClean="0">
                <a:sym typeface="Wingdings" pitchFamily="2" charset="2"/>
              </a:rPr>
              <a:t>  </a:t>
            </a:r>
            <a:r>
              <a:rPr lang="pt-BR" altLang="pt-BR" sz="2400" dirty="0" smtClean="0">
                <a:solidFill>
                  <a:schemeClr val="bg2"/>
                </a:solidFill>
              </a:rPr>
              <a:t>$num = $num * 5;</a:t>
            </a:r>
          </a:p>
          <a:p>
            <a:r>
              <a:rPr lang="pt-BR" altLang="pt-BR" sz="2400" dirty="0" smtClean="0"/>
              <a:t>$num </a:t>
            </a:r>
            <a:r>
              <a:rPr lang="pt-BR" altLang="pt-BR" sz="2400" dirty="0" smtClean="0">
                <a:solidFill>
                  <a:srgbClr val="0033CC"/>
                </a:solidFill>
              </a:rPr>
              <a:t>/=</a:t>
            </a:r>
            <a:r>
              <a:rPr lang="pt-BR" altLang="pt-BR" sz="2400" dirty="0" smtClean="0"/>
              <a:t> 5;   </a:t>
            </a:r>
            <a:r>
              <a:rPr lang="pt-BR" altLang="pt-BR" sz="2400" dirty="0" smtClean="0">
                <a:solidFill>
                  <a:schemeClr val="bg2"/>
                </a:solidFill>
                <a:sym typeface="Wingdings" pitchFamily="2" charset="2"/>
              </a:rPr>
              <a:t></a:t>
            </a:r>
            <a:r>
              <a:rPr lang="pt-BR" altLang="pt-BR" sz="2400" dirty="0" smtClean="0">
                <a:sym typeface="Wingdings" pitchFamily="2" charset="2"/>
              </a:rPr>
              <a:t>  </a:t>
            </a:r>
            <a:r>
              <a:rPr lang="pt-BR" altLang="pt-BR" sz="2400" dirty="0" smtClean="0">
                <a:solidFill>
                  <a:schemeClr val="bg2"/>
                </a:solidFill>
              </a:rPr>
              <a:t>$num = $num / 5;</a:t>
            </a:r>
          </a:p>
          <a:p>
            <a:r>
              <a:rPr lang="pt-BR" altLang="pt-BR" sz="2400" dirty="0" smtClean="0"/>
              <a:t>$nome </a:t>
            </a:r>
            <a:r>
              <a:rPr lang="pt-BR" altLang="pt-BR" sz="2400" dirty="0" smtClean="0">
                <a:solidFill>
                  <a:srgbClr val="0033CC"/>
                </a:solidFill>
              </a:rPr>
              <a:t>.=</a:t>
            </a:r>
            <a:r>
              <a:rPr lang="pt-BR" altLang="pt-BR" sz="2400" dirty="0" smtClean="0"/>
              <a:t> “aluno”; </a:t>
            </a:r>
            <a:r>
              <a:rPr lang="pt-BR" altLang="pt-BR" sz="2400" dirty="0" smtClean="0">
                <a:solidFill>
                  <a:schemeClr val="bg2"/>
                </a:solidFill>
                <a:sym typeface="Wingdings" pitchFamily="2" charset="2"/>
              </a:rPr>
              <a:t></a:t>
            </a:r>
            <a:r>
              <a:rPr lang="pt-BR" altLang="pt-BR" sz="2400" dirty="0" smtClean="0">
                <a:sym typeface="Wingdings" pitchFamily="2" charset="2"/>
              </a:rPr>
              <a:t>  </a:t>
            </a:r>
            <a:r>
              <a:rPr lang="pt-BR" altLang="pt-BR" sz="2400" dirty="0" smtClean="0">
                <a:solidFill>
                  <a:schemeClr val="bg2"/>
                </a:solidFill>
              </a:rPr>
              <a:t>$nome = $</a:t>
            </a:r>
            <a:r>
              <a:rPr lang="pt-BR" altLang="pt-BR" sz="2400" dirty="0" err="1" smtClean="0">
                <a:solidFill>
                  <a:schemeClr val="bg2"/>
                </a:solidFill>
              </a:rPr>
              <a:t>nome.“aluno</a:t>
            </a:r>
            <a:r>
              <a:rPr lang="pt-BR" altLang="pt-BR" sz="2400" dirty="0" smtClean="0">
                <a:solidFill>
                  <a:schemeClr val="bg2"/>
                </a:solidFill>
              </a:rPr>
              <a:t>”;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1243077" y="1045029"/>
            <a:ext cx="59228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/>
              <a:t>Exemplos: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59662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Espaço Reservado para Conteúdo 1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690922195"/>
              </p:ext>
            </p:extLst>
          </p:nvPr>
        </p:nvGraphicFramePr>
        <p:xfrm>
          <a:off x="1414398" y="1210866"/>
          <a:ext cx="8979903" cy="4297680"/>
        </p:xfrm>
        <a:graphic>
          <a:graphicData uri="http://schemas.openxmlformats.org/drawingml/2006/table">
            <a:tbl>
              <a:tblPr/>
              <a:tblGrid>
                <a:gridCol w="2993301"/>
                <a:gridCol w="2993301"/>
                <a:gridCol w="2993301"/>
              </a:tblGrid>
              <a:tr h="426471">
                <a:tc>
                  <a:txBody>
                    <a:bodyPr/>
                    <a:lstStyle/>
                    <a:p>
                      <a:pPr algn="l"/>
                      <a:r>
                        <a:rPr lang="pt-BR" sz="2400" b="1" dirty="0" smtClean="0">
                          <a:effectLst/>
                          <a:latin typeface="+mn-lt"/>
                        </a:rPr>
                        <a:t>Exemplo</a:t>
                      </a:r>
                      <a:endParaRPr lang="pt-BR" sz="2400" b="1" dirty="0">
                        <a:effectLst/>
                        <a:latin typeface="+mn-lt"/>
                      </a:endParaRPr>
                    </a:p>
                  </a:txBody>
                  <a:tcPr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400" b="1" dirty="0">
                          <a:effectLst/>
                          <a:latin typeface="+mn-lt"/>
                        </a:rPr>
                        <a:t>Nome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400" b="1" dirty="0">
                          <a:effectLst/>
                          <a:latin typeface="+mn-lt"/>
                        </a:rPr>
                        <a:t>Resultado</a:t>
                      </a:r>
                    </a:p>
                  </a:txBody>
                  <a:tcPr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</a:tr>
              <a:tr h="426471">
                <a:tc>
                  <a:txBody>
                    <a:bodyPr/>
                    <a:lstStyle/>
                    <a:p>
                      <a:pPr fontAlgn="t"/>
                      <a:r>
                        <a:rPr lang="pt-BR" sz="2400" dirty="0">
                          <a:effectLst/>
                          <a:latin typeface="+mn-lt"/>
                        </a:rPr>
                        <a:t>-$a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 dirty="0">
                          <a:effectLst/>
                          <a:latin typeface="+mn-lt"/>
                        </a:rPr>
                        <a:t>Negação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Oposto de $a.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26471"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$a + $b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 dirty="0">
                          <a:effectLst/>
                          <a:latin typeface="+mn-lt"/>
                        </a:rPr>
                        <a:t>Adição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Soma de $a e $b.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426471"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$a - $b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 dirty="0">
                          <a:effectLst/>
                          <a:latin typeface="+mn-lt"/>
                        </a:rPr>
                        <a:t>Subtração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 dirty="0">
                          <a:effectLst/>
                          <a:latin typeface="+mn-lt"/>
                        </a:rPr>
                        <a:t>Diferença entre $a e $b.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426471"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$a * $b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Multiplicação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 dirty="0">
                          <a:effectLst/>
                          <a:latin typeface="+mn-lt"/>
                        </a:rPr>
                        <a:t>Produto de $a e $b.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426471"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$a / $b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Divisão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 dirty="0">
                          <a:effectLst/>
                          <a:latin typeface="+mn-lt"/>
                        </a:rPr>
                        <a:t>Quociente de $a por $b.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46324"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$a % $b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>
                          <a:effectLst/>
                          <a:latin typeface="+mn-lt"/>
                        </a:rPr>
                        <a:t>Módulo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sz="2400" dirty="0">
                          <a:effectLst/>
                          <a:latin typeface="+mn-lt"/>
                        </a:rPr>
                        <a:t>Resto de $a dividido por $b.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459284" y="298225"/>
            <a:ext cx="42091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OPERADORES ARITMÉTICOS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7362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9284" y="298225"/>
            <a:ext cx="707514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OPERADORES </a:t>
            </a:r>
            <a:r>
              <a:rPr lang="pt-BR" sz="28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DE INCREMENTO E DECREMENTO</a:t>
            </a:r>
            <a:endParaRPr lang="pt-BR" sz="28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graphicFrame>
        <p:nvGraphicFramePr>
          <p:cNvPr id="2" name="Tabe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604457"/>
              </p:ext>
            </p:extLst>
          </p:nvPr>
        </p:nvGraphicFramePr>
        <p:xfrm>
          <a:off x="1911407" y="1684580"/>
          <a:ext cx="7848600" cy="2926080"/>
        </p:xfrm>
        <a:graphic>
          <a:graphicData uri="http://schemas.openxmlformats.org/drawingml/2006/table">
            <a:tbl>
              <a:tblPr/>
              <a:tblGrid>
                <a:gridCol w="2616200"/>
                <a:gridCol w="2616200"/>
                <a:gridCol w="2616200"/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pt-BR">
                          <a:effectLst/>
                        </a:rPr>
                        <a:t>Exemplo</a:t>
                      </a:r>
                    </a:p>
                  </a:txBody>
                  <a:tcPr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>
                          <a:effectLst/>
                        </a:rPr>
                        <a:t>Nome</a:t>
                      </a:r>
                    </a:p>
                  </a:txBody>
                  <a:tcPr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>
                          <a:effectLst/>
                        </a:rPr>
                        <a:t>Efeito</a:t>
                      </a:r>
                    </a:p>
                  </a:txBody>
                  <a:tcPr anchor="ctr">
                    <a:lnL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4C9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C9D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++$a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Pré-incremento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Incrementa $a em um, e então retorna $a.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$a++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Pós-incremento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Retorna $a, e então incrementa $a em um.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--$a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Pré-decremento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Decrementa $a em um, e então retorna $a.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$a--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>
                          <a:effectLst/>
                        </a:rPr>
                        <a:t>Pós-decremento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pt-BR" dirty="0">
                          <a:effectLst/>
                        </a:rPr>
                        <a:t>Retorna $a, e então decrementa $a em um.</a:t>
                      </a:r>
                    </a:p>
                  </a:txBody>
                  <a:tcPr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9680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Custom 1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FF0000"/>
      </a:accent1>
      <a:accent2>
        <a:srgbClr val="C00000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233</TotalTime>
  <Words>1311</Words>
  <Application>Microsoft Office PowerPoint</Application>
  <PresentationFormat>Personalizar</PresentationFormat>
  <Paragraphs>234</Paragraphs>
  <Slides>21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2" baseType="lpstr">
      <vt:lpstr>Retrospect</vt:lpstr>
      <vt:lpstr>Tecnologia Web II</vt:lpstr>
      <vt:lpstr>PROFESSORES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Pedro Cacique</dc:creator>
  <cp:lastModifiedBy>Maria Amélia Eliseo</cp:lastModifiedBy>
  <cp:revision>44</cp:revision>
  <dcterms:created xsi:type="dcterms:W3CDTF">2014-07-30T12:17:09Z</dcterms:created>
  <dcterms:modified xsi:type="dcterms:W3CDTF">2014-08-20T19:58:00Z</dcterms:modified>
</cp:coreProperties>
</file>

<file path=docProps/thumbnail.jpeg>
</file>